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57" r:id="rId3"/>
    <p:sldId id="285" r:id="rId4"/>
    <p:sldId id="275" r:id="rId5"/>
    <p:sldId id="281" r:id="rId6"/>
    <p:sldId id="287" r:id="rId7"/>
    <p:sldId id="288" r:id="rId8"/>
    <p:sldId id="267" r:id="rId9"/>
    <p:sldId id="289" r:id="rId10"/>
    <p:sldId id="277" r:id="rId11"/>
    <p:sldId id="268" r:id="rId12"/>
    <p:sldId id="283" r:id="rId13"/>
    <p:sldId id="269" r:id="rId14"/>
    <p:sldId id="282" r:id="rId15"/>
    <p:sldId id="270" r:id="rId16"/>
    <p:sldId id="278" r:id="rId17"/>
    <p:sldId id="279" r:id="rId18"/>
    <p:sldId id="280" r:id="rId19"/>
    <p:sldId id="286" r:id="rId20"/>
    <p:sldId id="271" r:id="rId21"/>
    <p:sldId id="266" r:id="rId22"/>
    <p:sldId id="284" r:id="rId23"/>
    <p:sldId id="272" r:id="rId24"/>
    <p:sldId id="274" r:id="rId25"/>
    <p:sldId id="273" r:id="rId26"/>
    <p:sldId id="276" r:id="rId27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6699" autoAdjust="0"/>
  </p:normalViewPr>
  <p:slideViewPr>
    <p:cSldViewPr snapToObjects="1">
      <p:cViewPr varScale="1">
        <p:scale>
          <a:sx n="110" d="100"/>
          <a:sy n="110" d="100"/>
        </p:scale>
        <p:origin x="1530" y="-48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57FBE176-4043-40AD-ACAF-639B5B66177D}">
      <dgm:prSet phldrT="[Text]"/>
      <dgm:spPr/>
      <dgm:t>
        <a:bodyPr/>
        <a:lstStyle/>
        <a:p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8CB10254-FF47-478E-83E2-9243D5D227A0}" type="sibTrans" cxnId="{D9836B62-8CBA-4FC4-96BA-F1F0090AFA50}">
      <dgm:prSet/>
      <dgm:spPr/>
      <dgm:t>
        <a:bodyPr/>
        <a:lstStyle/>
        <a:p>
          <a:endParaRPr lang="de-DE"/>
        </a:p>
      </dgm:t>
    </dgm:pt>
    <dgm:pt modelId="{62E39112-8791-45AD-8024-484A77B24D8B}" type="parTrans" cxnId="{D9836B62-8CBA-4FC4-96BA-F1F0090AFA50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8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8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8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8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8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8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8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8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8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8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8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8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ED4925AC-192F-49CB-A4DD-1384324D7440}" type="pres">
      <dgm:prSet presAssocID="{57FBE176-4043-40AD-ACAF-639B5B66177D}" presName="compositeA" presStyleCnt="0"/>
      <dgm:spPr/>
    </dgm:pt>
    <dgm:pt modelId="{37AD3855-376E-4FD1-8EF7-DF7AB9165095}" type="pres">
      <dgm:prSet presAssocID="{57FBE176-4043-40AD-ACAF-639B5B66177D}" presName="textA" presStyleLbl="revTx" presStyleIdx="6" presStyleCnt="8">
        <dgm:presLayoutVars>
          <dgm:bulletEnabled val="1"/>
        </dgm:presLayoutVars>
      </dgm:prSet>
      <dgm:spPr/>
    </dgm:pt>
    <dgm:pt modelId="{83566E21-E5C0-4A66-B953-9F005AB5FD49}" type="pres">
      <dgm:prSet presAssocID="{57FBE176-4043-40AD-ACAF-639B5B66177D}" presName="circleA" presStyleLbl="node1" presStyleIdx="6" presStyleCnt="8"/>
      <dgm:spPr>
        <a:solidFill>
          <a:srgbClr val="679AB9"/>
        </a:solidFill>
      </dgm:spPr>
    </dgm:pt>
    <dgm:pt modelId="{E44AB426-E61E-46AC-B1C3-911EBF69EB9B}" type="pres">
      <dgm:prSet presAssocID="{57FBE176-4043-40AD-ACAF-639B5B66177D}" presName="spaceA" presStyleCnt="0"/>
      <dgm:spPr/>
    </dgm:pt>
    <dgm:pt modelId="{C456CB09-7279-4A5F-8B9B-9A51AE3AF5C1}" type="pres">
      <dgm:prSet presAssocID="{8CB10254-FF47-478E-83E2-9243D5D227A0}" presName="space" presStyleCnt="0"/>
      <dgm:spPr/>
    </dgm:pt>
    <dgm:pt modelId="{7EF544A5-C946-4CA4-899B-13052CC11066}" type="pres">
      <dgm:prSet presAssocID="{74F355E0-9BDF-45A3-9379-A0031BC3B6F2}" presName="compositeB" presStyleCnt="0"/>
      <dgm:spPr/>
    </dgm:pt>
    <dgm:pt modelId="{68A443CA-49DA-44E2-86C8-39EDC860B2C2}" type="pres">
      <dgm:prSet presAssocID="{74F355E0-9BDF-45A3-9379-A0031BC3B6F2}" presName="textB" presStyleLbl="revTx" presStyleIdx="7" presStyleCnt="8">
        <dgm:presLayoutVars>
          <dgm:bulletEnabled val="1"/>
        </dgm:presLayoutVars>
      </dgm:prSet>
      <dgm:spPr/>
    </dgm:pt>
    <dgm:pt modelId="{F97B60D9-FEF2-44EC-BD77-B14AB80B5189}" type="pres">
      <dgm:prSet presAssocID="{74F355E0-9BDF-45A3-9379-A0031BC3B6F2}" presName="circleB" presStyleLbl="node1" presStyleIdx="7" presStyleCnt="8"/>
      <dgm:spPr>
        <a:solidFill>
          <a:srgbClr val="679AB9"/>
        </a:solidFill>
      </dgm:spPr>
    </dgm:pt>
    <dgm:pt modelId="{8C0299F6-F794-4C4D-B8E7-E5CA7B450FF3}" type="pres">
      <dgm:prSet presAssocID="{74F355E0-9BDF-45A3-9379-A0031BC3B6F2}" presName="spaceB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C32EC641-1B79-4A68-AB17-51F97E9BCB99}" type="presOf" srcId="{57FBE176-4043-40AD-ACAF-639B5B66177D}" destId="{37AD3855-376E-4FD1-8EF7-DF7AB9165095}" srcOrd="0" destOrd="0" presId="urn:microsoft.com/office/officeart/2005/8/layout/hProcess11"/>
    <dgm:cxn modelId="{D9836B62-8CBA-4FC4-96BA-F1F0090AFA50}" srcId="{6F90BB34-A93E-4CC3-AEC4-E24CC34944C3}" destId="{57FBE176-4043-40AD-ACAF-639B5B66177D}" srcOrd="6" destOrd="0" parTransId="{62E39112-8791-45AD-8024-484A77B24D8B}" sibTransId="{8CB10254-FF47-478E-83E2-9243D5D227A0}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596BB296-3D27-4C6A-9049-20B22E3E61FD}" type="presOf" srcId="{74F355E0-9BDF-45A3-9379-A0031BC3B6F2}" destId="{68A443CA-49DA-44E2-86C8-39EDC860B2C2}" srcOrd="0" destOrd="0" presId="urn:microsoft.com/office/officeart/2005/8/layout/hProcess11"/>
    <dgm:cxn modelId="{CDB8E0B4-417E-42D8-9119-907D592A3572}" srcId="{6F90BB34-A93E-4CC3-AEC4-E24CC34944C3}" destId="{74F355E0-9BDF-45A3-9379-A0031BC3B6F2}" srcOrd="7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4CB57E0C-CAB8-4369-8D4A-7A41DE9DEA57}" type="presParOf" srcId="{CA5AD55E-BFBA-4EBD-831A-2932F0B84C90}" destId="{ED4925AC-192F-49CB-A4DD-1384324D7440}" srcOrd="12" destOrd="0" presId="urn:microsoft.com/office/officeart/2005/8/layout/hProcess11"/>
    <dgm:cxn modelId="{16260581-CA8F-4676-82A2-B2AEE8270508}" type="presParOf" srcId="{ED4925AC-192F-49CB-A4DD-1384324D7440}" destId="{37AD3855-376E-4FD1-8EF7-DF7AB9165095}" srcOrd="0" destOrd="0" presId="urn:microsoft.com/office/officeart/2005/8/layout/hProcess11"/>
    <dgm:cxn modelId="{CECFEC97-9406-42F2-A6E2-C0DC8933B0EE}" type="presParOf" srcId="{ED4925AC-192F-49CB-A4DD-1384324D7440}" destId="{83566E21-E5C0-4A66-B953-9F005AB5FD49}" srcOrd="1" destOrd="0" presId="urn:microsoft.com/office/officeart/2005/8/layout/hProcess11"/>
    <dgm:cxn modelId="{0DFF9AA9-DA80-4FF1-9344-E2C8350B75F4}" type="presParOf" srcId="{ED4925AC-192F-49CB-A4DD-1384324D7440}" destId="{E44AB426-E61E-46AC-B1C3-911EBF69EB9B}" srcOrd="2" destOrd="0" presId="urn:microsoft.com/office/officeart/2005/8/layout/hProcess11"/>
    <dgm:cxn modelId="{82744188-9BA4-4F43-BFE6-AAABFE3B363B}" type="presParOf" srcId="{CA5AD55E-BFBA-4EBD-831A-2932F0B84C90}" destId="{C456CB09-7279-4A5F-8B9B-9A51AE3AF5C1}" srcOrd="13" destOrd="0" presId="urn:microsoft.com/office/officeart/2005/8/layout/hProcess11"/>
    <dgm:cxn modelId="{DC931B30-47FD-4026-B025-71E016898A85}" type="presParOf" srcId="{CA5AD55E-BFBA-4EBD-831A-2932F0B84C90}" destId="{7EF544A5-C946-4CA4-899B-13052CC11066}" srcOrd="14" destOrd="0" presId="urn:microsoft.com/office/officeart/2005/8/layout/hProcess11"/>
    <dgm:cxn modelId="{BFC1B766-B47A-44F5-B537-9F228099D306}" type="presParOf" srcId="{7EF544A5-C946-4CA4-899B-13052CC11066}" destId="{68A443CA-49DA-44E2-86C8-39EDC860B2C2}" srcOrd="0" destOrd="0" presId="urn:microsoft.com/office/officeart/2005/8/layout/hProcess11"/>
    <dgm:cxn modelId="{F7EB8813-2DCC-45D6-B08B-1207B3E62CF5}" type="presParOf" srcId="{7EF544A5-C946-4CA4-899B-13052CC11066}" destId="{F97B60D9-FEF2-44EC-BD77-B14AB80B5189}" srcOrd="1" destOrd="0" presId="urn:microsoft.com/office/officeart/2005/8/layout/hProcess11"/>
    <dgm:cxn modelId="{56783091-9E43-4663-A537-B5A1E5C75024}" type="presParOf" srcId="{7EF544A5-C946-4CA4-899B-13052CC11066}" destId="{8C0299F6-F794-4C4D-B8E7-E5CA7B450FF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287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Physisches Hexapod-Modell</a:t>
          </a:r>
        </a:p>
      </dsp:txBody>
      <dsp:txXfrm>
        <a:off x="287" y="0"/>
        <a:ext cx="869201" cy="1578193"/>
      </dsp:txXfrm>
    </dsp:sp>
    <dsp:sp modelId="{4915E45D-447B-4753-80F9-E8568B48113C}">
      <dsp:nvSpPr>
        <dsp:cNvPr id="0" name=""/>
        <dsp:cNvSpPr/>
      </dsp:nvSpPr>
      <dsp:spPr>
        <a:xfrm>
          <a:off x="237614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912949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Einzelne Beinbewegung</a:t>
          </a:r>
        </a:p>
      </dsp:txBody>
      <dsp:txXfrm>
        <a:off x="912949" y="2367289"/>
        <a:ext cx="869201" cy="1578193"/>
      </dsp:txXfrm>
    </dsp:sp>
    <dsp:sp modelId="{12C1E772-23F2-4F68-898F-2A0E68773953}">
      <dsp:nvSpPr>
        <dsp:cNvPr id="0" name=""/>
        <dsp:cNvSpPr/>
      </dsp:nvSpPr>
      <dsp:spPr>
        <a:xfrm>
          <a:off x="1150275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1825610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Feste Gang-Arten</a:t>
          </a:r>
        </a:p>
      </dsp:txBody>
      <dsp:txXfrm>
        <a:off x="1825610" y="0"/>
        <a:ext cx="869201" cy="1578193"/>
      </dsp:txXfrm>
    </dsp:sp>
    <dsp:sp modelId="{9345E4B7-3D18-40A3-9A99-51AC041A70E4}">
      <dsp:nvSpPr>
        <dsp:cNvPr id="0" name=""/>
        <dsp:cNvSpPr/>
      </dsp:nvSpPr>
      <dsp:spPr>
        <a:xfrm>
          <a:off x="2062937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2738271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RL-Modell</a:t>
          </a:r>
        </a:p>
      </dsp:txBody>
      <dsp:txXfrm>
        <a:off x="2738271" y="2367289"/>
        <a:ext cx="869201" cy="1578193"/>
      </dsp:txXfrm>
    </dsp:sp>
    <dsp:sp modelId="{836E7818-86AB-4044-B179-403788115075}">
      <dsp:nvSpPr>
        <dsp:cNvPr id="0" name=""/>
        <dsp:cNvSpPr/>
      </dsp:nvSpPr>
      <dsp:spPr>
        <a:xfrm>
          <a:off x="2975598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3650933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Input-Anpassungen</a:t>
          </a:r>
        </a:p>
      </dsp:txBody>
      <dsp:txXfrm>
        <a:off x="3650933" y="0"/>
        <a:ext cx="869201" cy="1578193"/>
      </dsp:txXfrm>
    </dsp:sp>
    <dsp:sp modelId="{0AC1FA14-C63C-47C4-BD3F-A573BA8F36A1}">
      <dsp:nvSpPr>
        <dsp:cNvPr id="0" name=""/>
        <dsp:cNvSpPr/>
      </dsp:nvSpPr>
      <dsp:spPr>
        <a:xfrm>
          <a:off x="3888259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4563594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RL-Training</a:t>
          </a:r>
        </a:p>
      </dsp:txBody>
      <dsp:txXfrm>
        <a:off x="4563594" y="2367289"/>
        <a:ext cx="869201" cy="1578193"/>
      </dsp:txXfrm>
    </dsp:sp>
    <dsp:sp modelId="{7B2EBB0B-10C2-4BF3-9C44-5EE5449177F6}">
      <dsp:nvSpPr>
        <dsp:cNvPr id="0" name=""/>
        <dsp:cNvSpPr/>
      </dsp:nvSpPr>
      <dsp:spPr>
        <a:xfrm>
          <a:off x="4800921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D3855-376E-4FD1-8EF7-DF7AB9165095}">
      <dsp:nvSpPr>
        <dsp:cNvPr id="0" name=""/>
        <dsp:cNvSpPr/>
      </dsp:nvSpPr>
      <dsp:spPr>
        <a:xfrm>
          <a:off x="5476255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Integration mit </a:t>
          </a:r>
          <a:r>
            <a:rPr lang="de-DE" sz="700" kern="1200" dirty="0" err="1"/>
            <a:t>Sanando‘s</a:t>
          </a:r>
          <a:r>
            <a:rPr lang="de-DE" sz="700" kern="1200" dirty="0"/>
            <a:t> Modell</a:t>
          </a:r>
        </a:p>
      </dsp:txBody>
      <dsp:txXfrm>
        <a:off x="5476255" y="0"/>
        <a:ext cx="869201" cy="1578193"/>
      </dsp:txXfrm>
    </dsp:sp>
    <dsp:sp modelId="{83566E21-E5C0-4A66-B953-9F005AB5FD49}">
      <dsp:nvSpPr>
        <dsp:cNvPr id="0" name=""/>
        <dsp:cNvSpPr/>
      </dsp:nvSpPr>
      <dsp:spPr>
        <a:xfrm>
          <a:off x="5713582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443CA-49DA-44E2-86C8-39EDC860B2C2}">
      <dsp:nvSpPr>
        <dsp:cNvPr id="0" name=""/>
        <dsp:cNvSpPr/>
      </dsp:nvSpPr>
      <dsp:spPr>
        <a:xfrm>
          <a:off x="6388917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…</a:t>
          </a:r>
        </a:p>
      </dsp:txBody>
      <dsp:txXfrm>
        <a:off x="6388917" y="2367289"/>
        <a:ext cx="869201" cy="1578193"/>
      </dsp:txXfrm>
    </dsp:sp>
    <dsp:sp modelId="{F97B60D9-FEF2-44EC-BD77-B14AB80B5189}">
      <dsp:nvSpPr>
        <dsp:cNvPr id="0" name=""/>
        <dsp:cNvSpPr/>
      </dsp:nvSpPr>
      <dsp:spPr>
        <a:xfrm>
          <a:off x="6626243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26.08.2023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MATLAB ist Software zum Beschreiben und Lösen math. Probleme sowie deren grafischer Darstellung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9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de-DE" sz="2500" dirty="0"/>
              <a:t>Leveraging MATLAB Simulink for Hexapod Robot Simulation and Control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564904"/>
            <a:ext cx="6408000" cy="2944946"/>
          </a:xfrm>
        </p:spPr>
        <p:txBody>
          <a:bodyPr/>
          <a:lstStyle/>
          <a:p>
            <a:r>
              <a:rPr lang="de-DE" dirty="0"/>
              <a:t>Zwischenvortrag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Entwicklung von Controllern komplex -&gt; Simulation sinnvoll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buFontTx/>
              <a:buChar char="-"/>
            </a:pPr>
            <a:r>
              <a:rPr lang="de-DE" dirty="0"/>
              <a:t>Entwicklung dieses, auch für die weitere Forschung der Arbeitsgruppe</a:t>
            </a:r>
          </a:p>
          <a:p>
            <a:pPr marL="285750" indent="-285750">
              <a:buFontTx/>
              <a:buChar char="-"/>
            </a:pPr>
            <a:r>
              <a:rPr lang="de-DE" dirty="0"/>
              <a:t>Erlernen der Beinkoordination durch RL so auch noch nicht gemacht worden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Ansatz_template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Am besten mit Bild</a:t>
            </a:r>
          </a:p>
          <a:p>
            <a:r>
              <a:rPr lang="de-DE" b="0" dirty="0"/>
              <a:t>Auf einer Folie -&gt; Fokus auf wesentliche Ideen, keine </a:t>
            </a:r>
            <a:r>
              <a:rPr lang="de-DE" b="0" dirty="0" err="1"/>
              <a:t>tech</a:t>
            </a:r>
            <a:r>
              <a:rPr lang="de-DE" b="0" dirty="0"/>
              <a:t>. Details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1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03DE07-B954-2BCB-8D57-F0451705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334" y="1688236"/>
            <a:ext cx="5063284" cy="399630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1691680" y="5662294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Übersicht/</a:t>
            </a:r>
            <a:r>
              <a:rPr lang="de-DE" dirty="0" err="1"/>
              <a:t>Gliederung_template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Wie ist restlicher Vortrag strukturiert</a:t>
            </a:r>
          </a:p>
          <a:p>
            <a:r>
              <a:rPr lang="de-DE" dirty="0"/>
              <a:t>Hier kann auch Ansatz-Bild verwendet werden, wenn dort alle wichtigen Themen vorkommen</a:t>
            </a:r>
          </a:p>
          <a:p>
            <a:r>
              <a:rPr lang="de-DE" b="0" dirty="0"/>
              <a:t>Normalerweise der Fall</a:t>
            </a:r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94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34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Insect</a:t>
            </a:r>
            <a:r>
              <a:rPr lang="de-DE" dirty="0"/>
              <a:t> </a:t>
            </a:r>
            <a:r>
              <a:rPr lang="de-DE" dirty="0" err="1"/>
              <a:t>Locomotion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 descr="Ein Bild, das Text, Clipart, Darstellung, Cartoon enthält.&#10;&#10;Automatisch generierte Beschreibung">
            <a:extLst>
              <a:ext uri="{FF2B5EF4-FFF2-40B4-BE49-F238E27FC236}">
                <a16:creationId xmlns:a16="http://schemas.microsoft.com/office/drawing/2014/main" id="{D83F0D0F-1776-9976-D4F3-18B1591B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494" y="2829444"/>
            <a:ext cx="5026506" cy="23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TODOS: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Genau drauf eingehen, was der eigene Beitrag ist !</a:t>
            </a:r>
          </a:p>
          <a:p>
            <a:r>
              <a:rPr lang="de-DE" dirty="0"/>
              <a:t>Hauptteil schreiben</a:t>
            </a:r>
          </a:p>
          <a:p>
            <a:r>
              <a:rPr lang="de-DE" b="0" dirty="0"/>
              <a:t>Probleme formulieren</a:t>
            </a:r>
          </a:p>
          <a:p>
            <a:r>
              <a:rPr lang="de-DE" dirty="0"/>
              <a:t>Weitere, noch allgemeinere Übersichtsgrafik erstellen</a:t>
            </a:r>
          </a:p>
          <a:p>
            <a:r>
              <a:rPr lang="de-DE" b="0" dirty="0"/>
              <a:t>‚Zeilenabstand überall 1.5(wie auf Hexapod-Folie)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 in Tiefe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778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Zusammenfassung wesentlicher Ideen und Beiträge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77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Roboter in Aktion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F8D3A-6593-E4D3-219B-E426B41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[Video1]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3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[Video2] Angepasster PID-Controller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74798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Im Zwischenvortrag noch nicht unbedingt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84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[Fig.1]: </a:t>
            </a:r>
            <a:r>
              <a:rPr lang="de-DE" b="0" dirty="0">
                <a:hlinkClick r:id="rId2"/>
              </a:rPr>
              <a:t>https://www.trossenrobotics.com/phantomx-ax-hexapod.aspx</a:t>
            </a:r>
            <a:endParaRPr lang="de-DE" b="0" dirty="0"/>
          </a:p>
          <a:p>
            <a:r>
              <a:rPr lang="de-DE" dirty="0"/>
              <a:t>[Fig.2]: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Aufmacher_template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Warum ist Thema interessant und wichtig ?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488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825" y="1536855"/>
            <a:ext cx="3646909" cy="364690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348881"/>
            <a:ext cx="5003356" cy="18722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Insektenartige Roboter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6</a:t>
            </a:r>
            <a:r>
              <a:rPr lang="de-DE" dirty="0"/>
              <a:t> Beine, </a:t>
            </a:r>
            <a:r>
              <a:rPr lang="de-DE" b="1" dirty="0"/>
              <a:t>3</a:t>
            </a:r>
            <a:r>
              <a:rPr lang="de-DE" dirty="0"/>
              <a:t> Gelenke pro Bein      </a:t>
            </a:r>
            <a:r>
              <a:rPr lang="de-DE" b="1" dirty="0"/>
              <a:t>18 </a:t>
            </a:r>
            <a:r>
              <a:rPr lang="de-DE" b="1" dirty="0" err="1"/>
              <a:t>DoF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Hohe Flexibilität und Standfestigkeit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Komplexer Bewegungsablauf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066544" y="4497152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8E901507-C3DA-E2C3-4223-DD3342DD5607}"/>
              </a:ext>
            </a:extLst>
          </p:cNvPr>
          <p:cNvSpPr txBox="1">
            <a:spLocks/>
          </p:cNvSpPr>
          <p:nvPr/>
        </p:nvSpPr>
        <p:spPr>
          <a:xfrm>
            <a:off x="3426549" y="3213750"/>
            <a:ext cx="892473" cy="476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9DB6CB3-33DE-15E2-34DE-60CFDD316BF4}"/>
              </a:ext>
            </a:extLst>
          </p:cNvPr>
          <p:cNvSpPr/>
          <p:nvPr/>
        </p:nvSpPr>
        <p:spPr>
          <a:xfrm>
            <a:off x="3838064" y="2972166"/>
            <a:ext cx="216024" cy="139900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 Grafische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Hierarchisch angeordneter Blöcke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Datenübertragung mittels Signallinien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Bibliotheken mit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>
          <a:xfrm>
            <a:off x="360000" y="6167362"/>
            <a:ext cx="5184000" cy="360000"/>
          </a:xfrm>
        </p:spPr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876256" y="5388720"/>
            <a:ext cx="2088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Simulink, springender Ball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561A76-9F97-65F5-E079-9C2E1CC6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079" y="886850"/>
            <a:ext cx="3672408" cy="4514824"/>
          </a:xfrm>
          <a:prstGeom prst="rect">
            <a:avLst/>
          </a:prstGeom>
        </p:spPr>
      </p:pic>
      <p:pic>
        <p:nvPicPr>
          <p:cNvPr id="12" name="Grafik 11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7EB1B4E9-81CF-985A-1D77-B6126A6A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1" y="4149080"/>
            <a:ext cx="5561536" cy="166437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84E055-C228-55B7-09AB-B482699FA2B1}"/>
              </a:ext>
            </a:extLst>
          </p:cNvPr>
          <p:cNvSpPr txBox="1"/>
          <p:nvPr/>
        </p:nvSpPr>
        <p:spPr>
          <a:xfrm>
            <a:off x="2843808" y="577616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Position[blau] und </a:t>
            </a:r>
            <a:r>
              <a:rPr lang="de-DE" sz="800" dirty="0" err="1"/>
              <a:t>Geschw</a:t>
            </a:r>
            <a:r>
              <a:rPr lang="de-DE" sz="800" dirty="0"/>
              <a:t>.[orange] des Balls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Simscape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 für physikalische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Festkörpersimulationen,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Koordinatensysteme, Transformationen, versch. Gelenke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5159521" y="5441207"/>
            <a:ext cx="2772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</a:t>
            </a:r>
            <a:r>
              <a:rPr lang="de-DE" sz="800" dirty="0" err="1"/>
              <a:t>Simscape</a:t>
            </a:r>
            <a:r>
              <a:rPr lang="de-DE" sz="800" dirty="0"/>
              <a:t>, Modell eines springenden Balls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93D56-3C6F-8089-E8C1-AA5F6B11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521" y="1393944"/>
            <a:ext cx="3779912" cy="4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Simscape</a:t>
            </a:r>
            <a:r>
              <a:rPr lang="de-DE" dirty="0"/>
              <a:t>: Beispiel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1799872" y="5155352"/>
            <a:ext cx="313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[Video1]: </a:t>
            </a:r>
            <a:r>
              <a:rPr lang="de-DE" sz="800" dirty="0" err="1"/>
              <a:t>Simscape</a:t>
            </a:r>
            <a:r>
              <a:rPr lang="de-DE" sz="800" dirty="0"/>
              <a:t>, Aufnahme des springender Ball</a:t>
            </a:r>
          </a:p>
        </p:txBody>
      </p:sp>
      <p:pic>
        <p:nvPicPr>
          <p:cNvPr id="2" name="BouncingBallExample">
            <a:hlinkClick r:id="" action="ppaction://media"/>
            <a:extLst>
              <a:ext uri="{FF2B5EF4-FFF2-40B4-BE49-F238E27FC236}">
                <a16:creationId xmlns:a16="http://schemas.microsoft.com/office/drawing/2014/main" id="{A8811520-4DC7-CECE-53DE-D8DD9C322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124" y="2132896"/>
            <a:ext cx="5355752" cy="30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Wieso Simulation, wieso Simulink ?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7549" y="2286000"/>
            <a:ext cx="8426451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0" dirty="0"/>
              <a:t>-  Testen auf Hardware sehr aufwändig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Bessere Analysemöglichkeiten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Reproduzierbarkeit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Weit verbreitetes, vielfältiges Tool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Schnelle Entwicklung möglich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Einfache Integration mit z.B. Reinforcement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>
              <a:lnSpc>
                <a:spcPct val="150000"/>
              </a:lnSpc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Problem_template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944534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798</Words>
  <Application>Microsoft Office PowerPoint</Application>
  <PresentationFormat>Bildschirmpräsentation (4:3)</PresentationFormat>
  <Paragraphs>184</Paragraphs>
  <Slides>26</Slides>
  <Notes>1</Notes>
  <HiddenSlides>1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Meta Offc Pro</vt:lpstr>
      <vt:lpstr>Verdana</vt:lpstr>
      <vt:lpstr>WWU Münster PowerPoint Master</vt:lpstr>
      <vt:lpstr>Leveraging MATLAB Simulink for Hexapod Robot Simulation and Control</vt:lpstr>
      <vt:lpstr>TODOS: </vt:lpstr>
      <vt:lpstr>Aufmacher_template </vt:lpstr>
      <vt:lpstr>Hexapods</vt:lpstr>
      <vt:lpstr>MATLAB Simulink</vt:lpstr>
      <vt:lpstr>Simscape</vt:lpstr>
      <vt:lpstr>Simscape: Beispiel</vt:lpstr>
      <vt:lpstr>Wieso Simulation, wieso Simulink ?</vt:lpstr>
      <vt:lpstr>Problem_template</vt:lpstr>
      <vt:lpstr>Problem</vt:lpstr>
      <vt:lpstr>Ansatz_template</vt:lpstr>
      <vt:lpstr>Ansatz</vt:lpstr>
      <vt:lpstr>Übersicht/Gliederung_template </vt:lpstr>
      <vt:lpstr>Übersicht</vt:lpstr>
      <vt:lpstr>Grundlagen</vt:lpstr>
      <vt:lpstr>Insect Locomotion</vt:lpstr>
      <vt:lpstr>Inverse Kinematik</vt:lpstr>
      <vt:lpstr>PID-Controller</vt:lpstr>
      <vt:lpstr>Reinforcement Learning</vt:lpstr>
      <vt:lpstr>Ansatz in Tiefe</vt:lpstr>
      <vt:lpstr>Fazit</vt:lpstr>
      <vt:lpstr>Roboter in Aktion </vt:lpstr>
      <vt:lpstr>Aktueller Stand</vt:lpstr>
      <vt:lpstr>Ausblick</vt:lpstr>
      <vt:lpstr>Quellen: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51</cp:revision>
  <dcterms:created xsi:type="dcterms:W3CDTF">2023-08-17T11:57:25Z</dcterms:created>
  <dcterms:modified xsi:type="dcterms:W3CDTF">2023-08-27T00:56:36Z</dcterms:modified>
</cp:coreProperties>
</file>